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3" r:id="rId2"/>
    <p:sldId id="256" r:id="rId3"/>
    <p:sldId id="257" r:id="rId4"/>
    <p:sldId id="258" r:id="rId5"/>
    <p:sldId id="263" r:id="rId6"/>
    <p:sldId id="261" r:id="rId7"/>
    <p:sldId id="262" r:id="rId8"/>
    <p:sldId id="259" r:id="rId9"/>
    <p:sldId id="260" r:id="rId10"/>
    <p:sldId id="266" r:id="rId11"/>
    <p:sldId id="264" r:id="rId12"/>
    <p:sldId id="265"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0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01/19/2017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01/19/2017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01/19/2017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01/19/2017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chetor.com/" TargetMode="External"/><Relationship Id="rId2" Type="http://schemas.openxmlformats.org/officeDocument/2006/relationships/hyperlink" Target="http://www.hajarian.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2"/>
            <a:ext cx="6815669" cy="1111912"/>
          </a:xfrm>
        </p:spPr>
        <p:txBody>
          <a:bodyPr/>
          <a:lstStyle/>
          <a:p>
            <a:r>
              <a:rPr lang="fa-IR" dirty="0" smtClean="0">
                <a:solidFill>
                  <a:srgbClr val="7030A0"/>
                </a:solidFill>
                <a:latin typeface="A Aref_ graffiti" pitchFamily="34" charset="-78"/>
                <a:ea typeface="A Aref_ graffiti" pitchFamily="34" charset="-78"/>
                <a:cs typeface="A Aref_ graffiti" pitchFamily="34" charset="-78"/>
              </a:rPr>
              <a:t>به نام خدا</a:t>
            </a:r>
            <a:endParaRPr lang="en-US" dirty="0">
              <a:solidFill>
                <a:srgbClr val="7030A0"/>
              </a:solidFill>
              <a:latin typeface="A Aref_ graffiti" pitchFamily="34" charset="-78"/>
              <a:ea typeface="A Aref_ graffiti" pitchFamily="34" charset="-78"/>
              <a:cs typeface="A Aref_ graffiti" pitchFamily="34" charset="-78"/>
            </a:endParaRPr>
          </a:p>
        </p:txBody>
      </p:sp>
      <p:sp>
        <p:nvSpPr>
          <p:cNvPr id="3" name="Subtitle 2"/>
          <p:cNvSpPr>
            <a:spLocks noGrp="1"/>
          </p:cNvSpPr>
          <p:nvPr>
            <p:ph type="subTitle" idx="1"/>
          </p:nvPr>
        </p:nvSpPr>
        <p:spPr>
          <a:xfrm>
            <a:off x="2542496" y="3177915"/>
            <a:ext cx="7261071" cy="1903750"/>
          </a:xfrm>
        </p:spPr>
        <p:txBody>
          <a:bodyPr>
            <a:noAutofit/>
          </a:bodyPr>
          <a:lstStyle/>
          <a:p>
            <a:pPr algn="r"/>
            <a:r>
              <a:rPr lang="fa-IR" sz="2800" b="1" smtClean="0">
                <a:solidFill>
                  <a:srgbClr val="00B0F0"/>
                </a:solidFill>
                <a:cs typeface="B Nikoo" pitchFamily="2" charset="-78"/>
              </a:rPr>
              <a:t>موضوع</a:t>
            </a:r>
            <a:r>
              <a:rPr lang="fa-IR" sz="2800" b="1" dirty="0" smtClean="0">
                <a:solidFill>
                  <a:srgbClr val="00B0F0"/>
                </a:solidFill>
                <a:cs typeface="B Nikoo" pitchFamily="2" charset="-78"/>
              </a:rPr>
              <a:t>: ارتباطات</a:t>
            </a:r>
            <a:endParaRPr lang="en-US" sz="2800" b="1" dirty="0">
              <a:solidFill>
                <a:srgbClr val="00B0F0"/>
              </a:solidFill>
              <a:cs typeface="B Nikoo" pitchFamily="2" charset="-78"/>
            </a:endParaRPr>
          </a:p>
        </p:txBody>
      </p:sp>
    </p:spTree>
    <p:extLst>
      <p:ext uri="{BB962C8B-B14F-4D97-AF65-F5344CB8AC3E}">
        <p14:creationId xmlns:p14="http://schemas.microsoft.com/office/powerpoint/2010/main" val="3218659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81" y="1502229"/>
            <a:ext cx="10110650" cy="3922677"/>
          </a:xfrm>
          <a:prstGeom prst="rect">
            <a:avLst/>
          </a:prstGeom>
        </p:spPr>
        <p:txBody>
          <a:bodyPr wrap="square">
            <a:spAutoFit/>
          </a:bodyPr>
          <a:lstStyle/>
          <a:p>
            <a:pPr algn="r">
              <a:lnSpc>
                <a:spcPct val="200000"/>
              </a:lnSpc>
            </a:pPr>
            <a:r>
              <a:rPr lang="fa-IR" sz="2000" b="1" dirty="0"/>
              <a:t>ترویج یکی از ابزارهای مهم در بازاریابی است و مجموعه‌ای از ابزارهای ارتباطی مخصوص به خود را دارد. همه‌ی این ابزارهای ارتباطی زمانی بهتر کار می‌کنند که در هماهنگی باهم باشند. تجمیع آنها نسبت به زمانی که به‌صورت مجزا کار می‌کنند، تأثیر بیشتری خواهد داشت، به این شرط که همیشه به‌شکلی منسجم و یک‌صدا کار کنند</a:t>
            </a:r>
            <a:r>
              <a:rPr lang="fa-IR" sz="2000" b="1" dirty="0" smtClean="0"/>
              <a:t>.</a:t>
            </a:r>
          </a:p>
          <a:p>
            <a:pPr algn="r">
              <a:lnSpc>
                <a:spcPct val="200000"/>
              </a:lnSpc>
            </a:pPr>
            <a:r>
              <a:rPr lang="fa-IR" sz="2000" b="1" dirty="0"/>
              <a:t> سيستم ارتباطات يكپارچه بازاريابي بدين معني است كه تمام پيامهاي شركت، همه تصويرهايي كه مشتريان از شركت ومحصولات آن در ذهن خود دارند، پايگاه و موضع شركت در بازار و سرانجام هويت شركت </a:t>
            </a:r>
            <a:r>
              <a:rPr lang="fa-IR" sz="2000" b="1" dirty="0" smtClean="0"/>
              <a:t>يكپارچه شود</a:t>
            </a:r>
            <a:endParaRPr lang="fa-IR" sz="2000" b="1" dirty="0"/>
          </a:p>
          <a:p>
            <a:pPr algn="r">
              <a:lnSpc>
                <a:spcPct val="300000"/>
              </a:lnSpc>
            </a:pPr>
            <a:r>
              <a:rPr lang="fa-IR" sz="2000" b="1" dirty="0"/>
              <a:t>سطوح دیگری از یکپارچه‌سازی نیز وجود دارد، </a:t>
            </a:r>
            <a:r>
              <a:rPr lang="fa-IR" sz="2000" b="1" dirty="0" smtClean="0"/>
              <a:t>مانند </a:t>
            </a:r>
            <a:r>
              <a:rPr lang="fa-IR" sz="2000" b="1" dirty="0"/>
              <a:t>یکپارچه‌سازی افقی، عمودی، خارجی و یکپارچه‌سازی داده‌ها.</a:t>
            </a:r>
          </a:p>
        </p:txBody>
      </p:sp>
    </p:spTree>
    <p:extLst>
      <p:ext uri="{BB962C8B-B14F-4D97-AF65-F5344CB8AC3E}">
        <p14:creationId xmlns:p14="http://schemas.microsoft.com/office/powerpoint/2010/main" val="195241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33938"/>
            <a:ext cx="9601196" cy="1303867"/>
          </a:xfrm>
        </p:spPr>
        <p:txBody>
          <a:bodyPr/>
          <a:lstStyle/>
          <a:p>
            <a:r>
              <a:rPr lang="fa-IR" dirty="0"/>
              <a:t>مزایای ارتباطات یکپارچه‌ بازاریابی</a:t>
            </a:r>
            <a:endParaRPr lang="en-US" dirty="0"/>
          </a:p>
        </p:txBody>
      </p:sp>
      <p:sp>
        <p:nvSpPr>
          <p:cNvPr id="3" name="Content Placeholder 2"/>
          <p:cNvSpPr>
            <a:spLocks noGrp="1"/>
          </p:cNvSpPr>
          <p:nvPr>
            <p:ph idx="1"/>
          </p:nvPr>
        </p:nvSpPr>
        <p:spPr>
          <a:xfrm>
            <a:off x="1295401" y="2416629"/>
            <a:ext cx="9601196" cy="3788227"/>
          </a:xfrm>
        </p:spPr>
        <p:txBody>
          <a:bodyPr>
            <a:normAutofit/>
          </a:bodyPr>
          <a:lstStyle/>
          <a:p>
            <a:pPr marL="0" indent="0" algn="r">
              <a:buNone/>
            </a:pPr>
            <a:r>
              <a:rPr lang="fa-IR" sz="2000" dirty="0"/>
              <a:t>این شیوه می‌تواند مزایای رقابتی ایجاد کند و درحالی که پول، زمان و استرس کم‌تری صرف می‌کند، فروش و سود را افزایش </a:t>
            </a:r>
            <a:r>
              <a:rPr lang="fa-IR" sz="2000" dirty="0" smtClean="0"/>
              <a:t>دهد</a:t>
            </a:r>
            <a:endParaRPr lang="en-US" sz="2000" dirty="0" smtClean="0"/>
          </a:p>
          <a:p>
            <a:pPr marL="0" indent="0" algn="r">
              <a:buNone/>
            </a:pPr>
            <a:r>
              <a:rPr lang="fa-IR" sz="2000" dirty="0" smtClean="0"/>
              <a:t>مشتری‌ها </a:t>
            </a:r>
            <a:r>
              <a:rPr lang="fa-IR" sz="2000" dirty="0"/>
              <a:t>را درگیر ارتباطات می‌کند و به آنها کمک می‌کند تا در مراحل مختلف فرایند خرید حرکت کنند. سازمان به‌طور هم‌زمان تصویر خود را تحکیم می‌کند، به گفتگو شکل می‌دهد و رابطه‌اش را با مشتریان تقویت </a:t>
            </a:r>
            <a:r>
              <a:rPr lang="fa-IR" sz="2000" dirty="0" smtClean="0"/>
              <a:t>می‌کند</a:t>
            </a:r>
            <a:endParaRPr lang="en-US" sz="2000" dirty="0" smtClean="0"/>
          </a:p>
          <a:p>
            <a:pPr marL="0" indent="0" algn="r">
              <a:buNone/>
            </a:pPr>
            <a:r>
              <a:rPr lang="fa-IR" sz="2000" dirty="0"/>
              <a:t>این رابطه‌ی بازاریابی، با مشتری نوعی رابطه‌ی وفادارانه ایجاد می‌کند که می‌تواند از آنها دربرابر حمله‌ی اجتناب‌ ناپذیر رقبا محافظت کند. توانایی حفظ مشتری برای یک عمر، مزیت رقابتی قدرتمندی </a:t>
            </a:r>
            <a:r>
              <a:rPr lang="fa-IR" sz="2000" dirty="0" smtClean="0"/>
              <a:t>است</a:t>
            </a:r>
            <a:endParaRPr lang="en-US" sz="2000" dirty="0" smtClean="0"/>
          </a:p>
          <a:p>
            <a:pPr marL="0" indent="0" algn="r">
              <a:buNone/>
            </a:pPr>
            <a:r>
              <a:rPr lang="fa-IR" sz="2000" dirty="0"/>
              <a:t>همچنین با افزایش اثربخشی، سود را افزایش می‌دهد. یک پیام متحد در بنیادی‌ترین سطح، در مقایسه با هزاران پیام متفرقه، از تأثیر بیشتری برخوردار است</a:t>
            </a:r>
            <a:r>
              <a:rPr lang="fa-IR" sz="2000" dirty="0" smtClean="0"/>
              <a:t>.</a:t>
            </a:r>
            <a:endParaRPr lang="en-US" sz="2000" dirty="0" smtClean="0"/>
          </a:p>
          <a:p>
            <a:pPr marL="0" indent="0" algn="r">
              <a:buNone/>
            </a:pPr>
            <a:r>
              <a:rPr lang="fa-IR" sz="2000" dirty="0" smtClean="0"/>
              <a:t>.ازطریغ پخش پیام </a:t>
            </a:r>
            <a:r>
              <a:rPr lang="fa-IR" sz="2000" dirty="0"/>
              <a:t>با استفاده از ابزارهای ارتباطی مختلف و ایجاد راهی برای آگاه کردن، برانگیختن و درنهایت مجبور کردن مشتری به خرید، فروش را افزایش </a:t>
            </a:r>
            <a:r>
              <a:rPr lang="fa-IR" sz="2000" dirty="0" smtClean="0"/>
              <a:t>دهد(تبلیغات)</a:t>
            </a:r>
            <a:endParaRPr lang="en-US" sz="2000" dirty="0"/>
          </a:p>
        </p:txBody>
      </p:sp>
    </p:spTree>
    <p:extLst>
      <p:ext uri="{BB962C8B-B14F-4D97-AF65-F5344CB8AC3E}">
        <p14:creationId xmlns:p14="http://schemas.microsoft.com/office/powerpoint/2010/main" val="375458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213" y="1062505"/>
            <a:ext cx="10489474" cy="3790333"/>
          </a:xfrm>
          <a:prstGeom prst="rect">
            <a:avLst/>
          </a:prstGeom>
        </p:spPr>
        <p:txBody>
          <a:bodyPr wrap="square">
            <a:spAutoFit/>
          </a:bodyPr>
          <a:lstStyle/>
          <a:p>
            <a:pPr algn="r">
              <a:lnSpc>
                <a:spcPct val="150000"/>
              </a:lnSpc>
            </a:pPr>
            <a:r>
              <a:rPr lang="en-US" b="1" dirty="0"/>
              <a:t>IMC </a:t>
            </a:r>
            <a:r>
              <a:rPr lang="fa-IR" b="1" dirty="0"/>
              <a:t>پیام‌ها را نیز منسجم‌تر و درنتیجه قابل اعتماد‌تر می‌کند. این کار باعث می‌شود تا میزان ریسک در ذهن خریدار کم شود، درنتیجه میزان تحقیق مشتری را برای خرید کاهش می‌دهد و در دیکته کردن نتیجه‌ی مقایسه‌ی برندها به مشتری کمک </a:t>
            </a:r>
            <a:r>
              <a:rPr lang="fa-IR" b="1" dirty="0" smtClean="0"/>
              <a:t>می‌کند</a:t>
            </a:r>
          </a:p>
          <a:p>
            <a:pPr algn="r">
              <a:lnSpc>
                <a:spcPct val="150000"/>
              </a:lnSpc>
            </a:pPr>
            <a:r>
              <a:rPr lang="fa-IR" b="1" dirty="0" smtClean="0"/>
              <a:t>.</a:t>
            </a:r>
          </a:p>
          <a:p>
            <a:pPr algn="r">
              <a:lnSpc>
                <a:spcPct val="150000"/>
              </a:lnSpc>
            </a:pPr>
            <a:r>
              <a:rPr lang="fa-IR" b="1" dirty="0"/>
              <a:t>ارتباطات غیرمنسجم و پیام‌های ازهم‌گسیخته اثر پیام را کم می‌کند و همچنین باعث سردرگمی، ناامیدی و افزایش اضطراب در مشتری می‌شود. در اینجا پایگاه داده‌ی مشتری می‌تواند به‌دقت مشخص کند که کدام مشتری، در هر زمان و درکل عمر خریدش به چه اطلاعاتی نیاز </a:t>
            </a:r>
            <a:r>
              <a:rPr lang="fa-IR" b="1" dirty="0" smtClean="0"/>
              <a:t>دارد</a:t>
            </a:r>
          </a:p>
          <a:p>
            <a:pPr algn="r">
              <a:lnSpc>
                <a:spcPct val="150000"/>
              </a:lnSpc>
            </a:pPr>
            <a:endParaRPr lang="fa-IR" b="1" dirty="0" smtClean="0"/>
          </a:p>
          <a:p>
            <a:pPr algn="r">
              <a:lnSpc>
                <a:spcPct val="150000"/>
              </a:lnSpc>
            </a:pPr>
            <a:r>
              <a:rPr lang="fa-IR" b="1" dirty="0"/>
              <a:t>با حذف دوباره‌کاری‌ها در حوزه‌هایی مانند گرافیک وعکاسی، در هزینه‌ها صرفه‌جویی می‌کند، چرا که می‌توان در شعارها، تبلیغات، ارائه‌ها و ادبیات فروش از این تصاویر گرافیکی و عکس‌ها به‌طور مشترک استفاده کرد.</a:t>
            </a:r>
            <a:endParaRPr lang="en-US" b="1" dirty="0"/>
          </a:p>
        </p:txBody>
      </p:sp>
    </p:spTree>
    <p:extLst>
      <p:ext uri="{BB962C8B-B14F-4D97-AF65-F5344CB8AC3E}">
        <p14:creationId xmlns:p14="http://schemas.microsoft.com/office/powerpoint/2010/main" val="67945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25378"/>
            <a:ext cx="9601196" cy="1303867"/>
          </a:xfrm>
        </p:spPr>
        <p:txBody>
          <a:bodyPr>
            <a:normAutofit/>
          </a:bodyPr>
          <a:lstStyle/>
          <a:p>
            <a:r>
              <a:rPr lang="fa-IR" sz="3200" dirty="0"/>
              <a:t>برای ایجاد یکپارچگی در ارتباطات بازاریابی گام‌های زیر را </a:t>
            </a:r>
            <a:r>
              <a:rPr lang="fa-IR" sz="3200" dirty="0" smtClean="0"/>
              <a:t>بردارید.</a:t>
            </a:r>
            <a:endParaRPr lang="en-US" sz="3200" dirty="0"/>
          </a:p>
        </p:txBody>
      </p:sp>
      <p:sp>
        <p:nvSpPr>
          <p:cNvPr id="3" name="Content Placeholder 2"/>
          <p:cNvSpPr>
            <a:spLocks noGrp="1"/>
          </p:cNvSpPr>
          <p:nvPr>
            <p:ph idx="1"/>
          </p:nvPr>
        </p:nvSpPr>
        <p:spPr>
          <a:xfrm>
            <a:off x="1295401" y="2455817"/>
            <a:ext cx="9601196" cy="3788229"/>
          </a:xfrm>
        </p:spPr>
        <p:txBody>
          <a:bodyPr>
            <a:noAutofit/>
          </a:bodyPr>
          <a:lstStyle/>
          <a:p>
            <a:pPr marL="0" indent="0" algn="r">
              <a:lnSpc>
                <a:spcPct val="120000"/>
              </a:lnSpc>
              <a:buNone/>
            </a:pPr>
            <a:r>
              <a:rPr lang="fa-IR" sz="2000" b="1" dirty="0"/>
              <a:t>1) حمایت کامل مدیریت را داشته باشید. با اطمینان از اینکه مدیریت </a:t>
            </a:r>
            <a:r>
              <a:rPr lang="fa-IR" sz="2000" b="1" dirty="0" smtClean="0"/>
              <a:t>ارشد ام سی ای را درک کرده است حمایت و پشتیبانی ان را جلب کنید</a:t>
            </a:r>
            <a:r>
              <a:rPr lang="en-US" sz="2000" b="1" dirty="0" smtClean="0"/>
              <a:t> </a:t>
            </a:r>
            <a:r>
              <a:rPr lang="fa-IR" sz="2000" b="1" dirty="0" smtClean="0"/>
              <a:t>.</a:t>
            </a:r>
            <a:endParaRPr lang="fa-IR" sz="2000" b="1" dirty="0"/>
          </a:p>
          <a:p>
            <a:pPr marL="0" indent="0" algn="r">
              <a:lnSpc>
                <a:spcPct val="120000"/>
              </a:lnSpc>
              <a:buNone/>
            </a:pPr>
            <a:r>
              <a:rPr lang="fa-IR" sz="2000" b="1" dirty="0" smtClean="0"/>
              <a:t> 2</a:t>
            </a:r>
            <a:r>
              <a:rPr lang="fa-IR" sz="2000" b="1" dirty="0"/>
              <a:t>) در سطوح مختلف مدیریت یکپارچگی ایجاد کنید. با برنامه ریزی و تشکیل جلسات منظم، به مدیران سازمان اهمیت </a:t>
            </a:r>
            <a:r>
              <a:rPr lang="en-US" sz="2000" b="1" dirty="0" smtClean="0"/>
              <a:t>IMC </a:t>
            </a:r>
            <a:r>
              <a:rPr lang="fa-IR" sz="2000" b="1" dirty="0" smtClean="0"/>
              <a:t>را منتقل و در آنها یکپارچگی ایجاد کنید.</a:t>
            </a:r>
          </a:p>
          <a:p>
            <a:pPr marL="0" indent="0" algn="r">
              <a:lnSpc>
                <a:spcPct val="120000"/>
              </a:lnSpc>
              <a:buNone/>
            </a:pPr>
            <a:r>
              <a:rPr lang="fa-IR" sz="2000" b="1" dirty="0" smtClean="0"/>
              <a:t>3) برای ارتباطات بازاریابی استراتژی شفافی تدوین کنید. برای ارتباطات در بازاریابی باید اهداف و استراتژی‌های روشنی داشته باشید. باید اطمینان حاصل کنید ارتباطات بازاریابی ایجاد شده، برای نام تجاری شما ارزش افزوده ایجاد می‌کند</a:t>
            </a:r>
          </a:p>
          <a:p>
            <a:pPr marL="0" indent="0" algn="r">
              <a:lnSpc>
                <a:spcPct val="120000"/>
              </a:lnSpc>
              <a:buNone/>
            </a:pPr>
            <a:r>
              <a:rPr lang="fa-IR" sz="2000" b="1" dirty="0" smtClean="0"/>
              <a:t>4</a:t>
            </a:r>
            <a:r>
              <a:rPr lang="fa-IR" sz="2000" b="1" dirty="0"/>
              <a:t>) اول به مشتری به فکر کنید. ارتباطات بازاریابی را در سراسر فرآیند خرید مشتریان خود قرار دهید. مراحل قبل از خرید مشتری را به خوبی شناسایی کنید و در هر مرحله یک ابزار ارتباطی مناسب با آن انتخاب و استقرار دهید.</a:t>
            </a:r>
            <a:endParaRPr lang="en-US" sz="2000" b="1" dirty="0"/>
          </a:p>
        </p:txBody>
      </p:sp>
    </p:spTree>
    <p:extLst>
      <p:ext uri="{BB962C8B-B14F-4D97-AF65-F5344CB8AC3E}">
        <p14:creationId xmlns:p14="http://schemas.microsoft.com/office/powerpoint/2010/main" val="22158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023" y="1582341"/>
            <a:ext cx="10541725" cy="3730317"/>
          </a:xfrm>
          <a:prstGeom prst="rect">
            <a:avLst/>
          </a:prstGeom>
        </p:spPr>
        <p:txBody>
          <a:bodyPr wrap="square">
            <a:spAutoFit/>
          </a:bodyPr>
          <a:lstStyle/>
          <a:p>
            <a:pPr algn="r">
              <a:lnSpc>
                <a:spcPct val="150000"/>
              </a:lnSpc>
            </a:pPr>
            <a:r>
              <a:rPr lang="fa-IR" sz="2000" b="1" dirty="0"/>
              <a:t>5) برای ارتباطات بازاریابی یک سیستم اطلاعاتی مناسب را به‌کار گیرید. برای ایجاد یکپارچگی در ارتباطات بازاریابی، نیاز به سیستم اطلاعاتی مناسبی در مورد مشتریان هستید تا بتوانید در زمان مناسب اطلاعات و پیام‌های مهم را به آنها منتقل کنید.</a:t>
            </a:r>
          </a:p>
          <a:p>
            <a:pPr algn="r">
              <a:lnSpc>
                <a:spcPct val="150000"/>
              </a:lnSpc>
            </a:pPr>
            <a:endParaRPr lang="fa-IR" sz="2000" b="1" dirty="0"/>
          </a:p>
          <a:p>
            <a:pPr algn="r">
              <a:lnSpc>
                <a:spcPct val="150000"/>
              </a:lnSpc>
            </a:pPr>
            <a:r>
              <a:rPr lang="fa-IR" sz="2000" b="1" dirty="0"/>
              <a:t>6) از رسانه‌های مختلف برای ابزارهای ارتباطی استفاده کنید. با توجه به متغیرهایی چون نوع ارتباط(یک طرفه یا دوطرفه) با مشتری و همچنین نحوه ارتباط (جمعی یا هدف‌گیری شده) نوع ابزارهای ارتباطی خود را انتخاب و از آن استفاده کنید.</a:t>
            </a:r>
          </a:p>
          <a:p>
            <a:pPr algn="r">
              <a:lnSpc>
                <a:spcPct val="150000"/>
              </a:lnSpc>
            </a:pPr>
            <a:endParaRPr lang="fa-IR" sz="2000" b="1" dirty="0"/>
          </a:p>
          <a:p>
            <a:pPr algn="r">
              <a:lnSpc>
                <a:spcPct val="150000"/>
              </a:lnSpc>
            </a:pPr>
            <a:r>
              <a:rPr lang="fa-IR" sz="2000" b="1" dirty="0"/>
              <a:t>7) همیشه برای تغییر آماده باشید. از تجارب خود در بازاریابی یادگیری داشته باشید و به‌طور مستمر برای ایجاد ارتباطات موثر در بازاریابی در حال جست‌وجو باشید و همیشه برای تغییر رویکرد در بازاریابی آماده باشید.</a:t>
            </a:r>
          </a:p>
        </p:txBody>
      </p:sp>
    </p:spTree>
    <p:extLst>
      <p:ext uri="{BB962C8B-B14F-4D97-AF65-F5344CB8AC3E}">
        <p14:creationId xmlns:p14="http://schemas.microsoft.com/office/powerpoint/2010/main" val="332093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2"/>
            <a:ext cx="6815669" cy="950446"/>
          </a:xfrm>
        </p:spPr>
        <p:txBody>
          <a:bodyPr/>
          <a:lstStyle/>
          <a:p>
            <a:pPr algn="r"/>
            <a:r>
              <a:rPr lang="fa-IR" sz="3600" smtClean="0"/>
              <a:t/>
            </a:r>
            <a:br>
              <a:rPr lang="fa-IR" sz="3600" smtClean="0"/>
            </a:br>
            <a:r>
              <a:rPr lang="fa-IR" sz="3600" smtClean="0"/>
              <a:t>منابع </a:t>
            </a:r>
            <a:r>
              <a:rPr lang="fa-IR" sz="3600" dirty="0" smtClean="0"/>
              <a:t>:</a:t>
            </a:r>
            <a:endParaRPr lang="en-US" sz="3600" dirty="0"/>
          </a:p>
        </p:txBody>
      </p:sp>
      <p:sp>
        <p:nvSpPr>
          <p:cNvPr id="3" name="Subtitle 2"/>
          <p:cNvSpPr>
            <a:spLocks noGrp="1"/>
          </p:cNvSpPr>
          <p:nvPr>
            <p:ph type="subTitle" idx="1"/>
          </p:nvPr>
        </p:nvSpPr>
        <p:spPr>
          <a:xfrm>
            <a:off x="2692398" y="3553098"/>
            <a:ext cx="6815669" cy="1750422"/>
          </a:xfrm>
        </p:spPr>
        <p:txBody>
          <a:bodyPr>
            <a:normAutofit lnSpcReduction="10000"/>
          </a:bodyPr>
          <a:lstStyle/>
          <a:p>
            <a:pPr algn="l"/>
            <a:r>
              <a:rPr lang="en-US" dirty="0" smtClean="0">
                <a:hlinkClick r:id="rId2"/>
              </a:rPr>
              <a:t>www.hajarian.com</a:t>
            </a:r>
            <a:endParaRPr lang="fa-IR" dirty="0" smtClean="0"/>
          </a:p>
          <a:p>
            <a:pPr algn="l"/>
            <a:r>
              <a:rPr lang="en-US" dirty="0" smtClean="0">
                <a:hlinkClick r:id="rId3"/>
              </a:rPr>
              <a:t>www.chetor.com</a:t>
            </a:r>
            <a:endParaRPr lang="en-US" dirty="0" smtClean="0"/>
          </a:p>
          <a:p>
            <a:pPr algn="l"/>
            <a:r>
              <a:rPr lang="en-US" dirty="0" smtClean="0"/>
              <a:t>Asrebank.ir/news</a:t>
            </a:r>
          </a:p>
          <a:p>
            <a:pPr algn="r"/>
            <a:r>
              <a:rPr lang="fa-IR" dirty="0"/>
              <a:t>جزوه اموزش اصول ارتباطات</a:t>
            </a:r>
          </a:p>
          <a:p>
            <a:pPr algn="l"/>
            <a:endParaRPr lang="en-US" dirty="0"/>
          </a:p>
        </p:txBody>
      </p:sp>
    </p:spTree>
    <p:extLst>
      <p:ext uri="{BB962C8B-B14F-4D97-AF65-F5344CB8AC3E}">
        <p14:creationId xmlns:p14="http://schemas.microsoft.com/office/powerpoint/2010/main" val="2055112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0525" y="784316"/>
            <a:ext cx="10358845" cy="2089514"/>
          </a:xfrm>
        </p:spPr>
        <p:txBody>
          <a:bodyPr>
            <a:normAutofit fontScale="90000"/>
          </a:bodyPr>
          <a:lstStyle/>
          <a:p>
            <a:r>
              <a:rPr lang="fa-IR" sz="8000" b="1" dirty="0" smtClean="0"/>
              <a:t>ارتباطات</a:t>
            </a:r>
            <a:br>
              <a:rPr lang="fa-IR" sz="8000" b="1" dirty="0" smtClean="0"/>
            </a:br>
            <a:r>
              <a:rPr lang="en-US" sz="6700" b="1" dirty="0"/>
              <a:t>Communications</a:t>
            </a:r>
          </a:p>
        </p:txBody>
      </p:sp>
      <p:sp>
        <p:nvSpPr>
          <p:cNvPr id="4" name="Subtitle 3"/>
          <p:cNvSpPr>
            <a:spLocks noGrp="1"/>
          </p:cNvSpPr>
          <p:nvPr>
            <p:ph idx="4294967295"/>
          </p:nvPr>
        </p:nvSpPr>
        <p:spPr>
          <a:xfrm>
            <a:off x="940525" y="3487783"/>
            <a:ext cx="10358845" cy="2727189"/>
          </a:xfrm>
        </p:spPr>
        <p:txBody>
          <a:bodyPr>
            <a:noAutofit/>
          </a:bodyPr>
          <a:lstStyle/>
          <a:p>
            <a:pPr marL="0" indent="0" algn="ctr">
              <a:buNone/>
            </a:pPr>
            <a:r>
              <a:rPr lang="fa-IR" sz="4400" b="1" dirty="0" smtClean="0">
                <a:solidFill>
                  <a:srgbClr val="FF0000"/>
                </a:solidFill>
              </a:rPr>
              <a:t>ارتباطات بازاریابی یکپارچه</a:t>
            </a:r>
          </a:p>
          <a:p>
            <a:pPr marL="0" indent="0" algn="ctr">
              <a:buNone/>
            </a:pPr>
            <a:r>
              <a:rPr lang="en-US" sz="4400" dirty="0"/>
              <a:t>Integrated </a:t>
            </a:r>
            <a:r>
              <a:rPr lang="en-US" sz="4400" dirty="0" smtClean="0"/>
              <a:t>Marketing Communications</a:t>
            </a:r>
            <a:endParaRPr lang="fa-IR" sz="4400" dirty="0" smtClean="0"/>
          </a:p>
          <a:p>
            <a:pPr marL="0" indent="0" algn="ctr">
              <a:buNone/>
            </a:pPr>
            <a:r>
              <a:rPr lang="en-US" sz="4400" dirty="0"/>
              <a:t>(</a:t>
            </a:r>
            <a:r>
              <a:rPr lang="en-US" sz="4400" dirty="0" smtClean="0"/>
              <a:t>IMC)</a:t>
            </a:r>
            <a:endParaRPr lang="en-US" sz="4400" dirty="0"/>
          </a:p>
        </p:txBody>
      </p:sp>
    </p:spTree>
    <p:extLst>
      <p:ext uri="{BB962C8B-B14F-4D97-AF65-F5344CB8AC3E}">
        <p14:creationId xmlns:p14="http://schemas.microsoft.com/office/powerpoint/2010/main" val="134466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9269"/>
            <a:ext cx="9601196" cy="1214845"/>
          </a:xfrm>
        </p:spPr>
        <p:txBody>
          <a:bodyPr/>
          <a:lstStyle/>
          <a:p>
            <a:r>
              <a:rPr lang="fa-IR" dirty="0" smtClean="0"/>
              <a:t>تعریف ارتباطات</a:t>
            </a:r>
            <a:endParaRPr lang="en-US" dirty="0"/>
          </a:p>
        </p:txBody>
      </p:sp>
      <p:sp>
        <p:nvSpPr>
          <p:cNvPr id="3" name="Content Placeholder 2"/>
          <p:cNvSpPr>
            <a:spLocks noGrp="1"/>
          </p:cNvSpPr>
          <p:nvPr>
            <p:ph idx="4294967295"/>
          </p:nvPr>
        </p:nvSpPr>
        <p:spPr>
          <a:xfrm>
            <a:off x="2207622" y="2090057"/>
            <a:ext cx="8688976" cy="4075612"/>
          </a:xfrm>
        </p:spPr>
        <p:txBody>
          <a:bodyPr>
            <a:noAutofit/>
          </a:bodyPr>
          <a:lstStyle/>
          <a:p>
            <a:pPr marL="0" indent="0" algn="r">
              <a:buNone/>
            </a:pPr>
            <a:endParaRPr lang="fa-IR" sz="2000" b="1" dirty="0">
              <a:cs typeface="+mj-cs"/>
            </a:endParaRPr>
          </a:p>
          <a:p>
            <a:pPr marL="0" indent="0" algn="r">
              <a:buNone/>
            </a:pPr>
            <a:r>
              <a:rPr lang="fa-IR" sz="2000" b="1" dirty="0">
                <a:cs typeface="+mj-cs"/>
              </a:rPr>
              <a:t>میباشد. </a:t>
            </a:r>
            <a:r>
              <a:rPr lang="en-US" sz="2000" b="1" dirty="0">
                <a:cs typeface="+mj-cs"/>
              </a:rPr>
              <a:t>Communist </a:t>
            </a:r>
            <a:r>
              <a:rPr lang="fa-IR" sz="2000" b="1" dirty="0">
                <a:cs typeface="+mj-cs"/>
              </a:rPr>
              <a:t>و ریشۀ آن کلمه لاتین </a:t>
            </a:r>
            <a:r>
              <a:rPr lang="en-US" sz="2000" b="1" dirty="0">
                <a:cs typeface="+mj-cs"/>
              </a:rPr>
              <a:t>Communication </a:t>
            </a:r>
            <a:r>
              <a:rPr lang="fa-IR" sz="2000" b="1" dirty="0">
                <a:cs typeface="+mj-cs"/>
              </a:rPr>
              <a:t>ارتباطات کلمه لغت</a:t>
            </a:r>
          </a:p>
          <a:p>
            <a:pPr marL="0" indent="0" algn="r">
              <a:buNone/>
            </a:pPr>
            <a:r>
              <a:rPr lang="fa-IR" sz="2000" b="1" dirty="0" smtClean="0">
                <a:cs typeface="+mj-cs"/>
              </a:rPr>
              <a:t>که </a:t>
            </a:r>
            <a:r>
              <a:rPr lang="fa-IR" sz="2000" b="1" dirty="0">
                <a:cs typeface="+mj-cs"/>
              </a:rPr>
              <a:t>به تفاهم و اشتراك فکر و در معرض عموم قرار دادن میتوان ترجمه </a:t>
            </a:r>
            <a:r>
              <a:rPr lang="fa-IR" sz="2000" b="1" dirty="0" smtClean="0">
                <a:cs typeface="+mj-cs"/>
              </a:rPr>
              <a:t>نمود</a:t>
            </a:r>
            <a:endParaRPr lang="fa-IR" sz="2000" b="1" dirty="0">
              <a:cs typeface="+mj-cs"/>
            </a:endParaRPr>
          </a:p>
          <a:p>
            <a:pPr marL="0" indent="0" algn="r">
              <a:lnSpc>
                <a:spcPct val="150000"/>
              </a:lnSpc>
              <a:buNone/>
            </a:pPr>
            <a:r>
              <a:rPr lang="fa-IR" sz="2000" b="1" dirty="0" smtClean="0">
                <a:cs typeface="+mj-cs"/>
              </a:rPr>
              <a:t>ارتباط </a:t>
            </a:r>
            <a:r>
              <a:rPr lang="fa-IR" sz="2000" b="1" dirty="0">
                <a:cs typeface="+mj-cs"/>
              </a:rPr>
              <a:t>جریان </a:t>
            </a:r>
            <a:r>
              <a:rPr lang="fa-IR" sz="2000" b="1" dirty="0" smtClean="0">
                <a:cs typeface="+mj-cs"/>
              </a:rPr>
              <a:t>دوطرفه اي </a:t>
            </a:r>
            <a:r>
              <a:rPr lang="fa-IR" sz="2000" b="1" dirty="0">
                <a:cs typeface="+mj-cs"/>
              </a:rPr>
              <a:t>است که طی آن دویاچند نفر به تبادل افکار نظریات، احساسات و</a:t>
            </a:r>
          </a:p>
          <a:p>
            <a:pPr marL="0" indent="0" algn="r">
              <a:buNone/>
            </a:pPr>
            <a:r>
              <a:rPr lang="fa-IR" sz="2000" b="1" dirty="0">
                <a:cs typeface="+mj-cs"/>
              </a:rPr>
              <a:t>حقایق میپردازد و از طریق به کار بردن پیامهایی که معنایش براي آنها یکسان است به انجام این</a:t>
            </a:r>
          </a:p>
          <a:p>
            <a:pPr marL="0" indent="0" algn="r">
              <a:buNone/>
            </a:pPr>
            <a:r>
              <a:rPr lang="fa-IR" sz="2000" b="1" dirty="0">
                <a:cs typeface="+mj-cs"/>
              </a:rPr>
              <a:t>امر مبادرت میورزند و هرگونه انتقال پیام بین فرستنده از یک طرف و گیرنده از طرف دیگر ارتباط</a:t>
            </a:r>
          </a:p>
          <a:p>
            <a:pPr marL="0" indent="0" algn="r">
              <a:buNone/>
            </a:pPr>
            <a:r>
              <a:rPr lang="fa-IR" sz="2000" b="1" dirty="0" smtClean="0">
                <a:cs typeface="+mj-cs"/>
              </a:rPr>
              <a:t>محسوب </a:t>
            </a:r>
            <a:r>
              <a:rPr lang="fa-IR" sz="2000" b="1" dirty="0">
                <a:cs typeface="+mj-cs"/>
              </a:rPr>
              <a:t>میشود، چه فرستنده انسان باشد چه یک دستگاه مکانیکی</a:t>
            </a:r>
          </a:p>
          <a:p>
            <a:pPr marL="0" indent="0" algn="r">
              <a:lnSpc>
                <a:spcPct val="150000"/>
              </a:lnSpc>
              <a:buNone/>
            </a:pPr>
            <a:r>
              <a:rPr lang="fa-IR" sz="2000" b="1" dirty="0">
                <a:cs typeface="+mj-cs"/>
              </a:rPr>
              <a:t>گفت </a:t>
            </a:r>
            <a:r>
              <a:rPr lang="fa-IR" sz="2000" b="1" dirty="0" smtClean="0">
                <a:cs typeface="+mj-cs"/>
              </a:rPr>
              <a:t>و </a:t>
            </a:r>
            <a:r>
              <a:rPr lang="fa-IR" sz="2000" b="1" dirty="0">
                <a:cs typeface="+mj-cs"/>
              </a:rPr>
              <a:t>گو نقطه آغازین هر ارتباطی است. گفت و گو بهترین و اصلیترین و البته</a:t>
            </a:r>
          </a:p>
          <a:p>
            <a:pPr marL="0" indent="0" algn="r">
              <a:buNone/>
            </a:pPr>
            <a:r>
              <a:rPr lang="fa-IR" sz="2000" b="1" dirty="0">
                <a:cs typeface="+mj-cs"/>
              </a:rPr>
              <a:t>پیچیدهترین شکلی است که به وسیله آن میتوان با افراد ارتباط برقرار کرد</a:t>
            </a:r>
            <a:endParaRPr lang="fa-IR" sz="2000" b="1" dirty="0" smtClean="0">
              <a:cs typeface="+mj-cs"/>
            </a:endParaRPr>
          </a:p>
          <a:p>
            <a:pPr marL="0" indent="0" algn="r">
              <a:buNone/>
            </a:pPr>
            <a:endParaRPr lang="en-US" sz="2000" b="1" dirty="0">
              <a:cs typeface="+mj-cs"/>
            </a:endParaRPr>
          </a:p>
        </p:txBody>
      </p:sp>
    </p:spTree>
    <p:extLst>
      <p:ext uri="{BB962C8B-B14F-4D97-AF65-F5344CB8AC3E}">
        <p14:creationId xmlns:p14="http://schemas.microsoft.com/office/powerpoint/2010/main" val="1237904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3589" y="916817"/>
            <a:ext cx="10489474" cy="1303867"/>
          </a:xfrm>
        </p:spPr>
        <p:txBody>
          <a:bodyPr>
            <a:noAutofit/>
          </a:bodyPr>
          <a:lstStyle/>
          <a:p>
            <a:r>
              <a:rPr lang="fa-IR" sz="4000" dirty="0"/>
              <a:t>دانشمندان مقصود از برقراري ارتباط را موارد زیر میدانند:</a:t>
            </a:r>
            <a:br>
              <a:rPr lang="fa-IR" sz="4000" dirty="0"/>
            </a:br>
            <a:endParaRPr lang="en-US" sz="4000" dirty="0"/>
          </a:p>
        </p:txBody>
      </p:sp>
      <p:sp>
        <p:nvSpPr>
          <p:cNvPr id="7" name="Content Placeholder 6"/>
          <p:cNvSpPr>
            <a:spLocks noGrp="1"/>
          </p:cNvSpPr>
          <p:nvPr>
            <p:ph idx="1"/>
          </p:nvPr>
        </p:nvSpPr>
        <p:spPr>
          <a:xfrm>
            <a:off x="1295401" y="2635309"/>
            <a:ext cx="9601196" cy="3318936"/>
          </a:xfrm>
        </p:spPr>
        <p:txBody>
          <a:bodyPr>
            <a:noAutofit/>
          </a:bodyPr>
          <a:lstStyle/>
          <a:p>
            <a:pPr marL="0" indent="0" algn="r">
              <a:lnSpc>
                <a:spcPct val="200000"/>
              </a:lnSpc>
              <a:buNone/>
            </a:pPr>
            <a:r>
              <a:rPr lang="fa-IR" sz="3200" b="1" dirty="0" smtClean="0">
                <a:solidFill>
                  <a:srgbClr val="00B050"/>
                </a:solidFill>
              </a:rPr>
              <a:t>-</a:t>
            </a:r>
            <a:r>
              <a:rPr lang="fa-IR" sz="3200" b="1" dirty="0">
                <a:solidFill>
                  <a:srgbClr val="00B050"/>
                </a:solidFill>
              </a:rPr>
              <a:t>1 شناخت اوضاع و احوال و آشنایی با حوادث و وقایع</a:t>
            </a:r>
          </a:p>
          <a:p>
            <a:pPr marL="0" indent="0" algn="r">
              <a:lnSpc>
                <a:spcPct val="200000"/>
              </a:lnSpc>
              <a:buNone/>
            </a:pPr>
            <a:r>
              <a:rPr lang="fa-IR" sz="3200" b="1" dirty="0">
                <a:solidFill>
                  <a:srgbClr val="00B050"/>
                </a:solidFill>
              </a:rPr>
              <a:t>-2 ترغیب دیگران به قبول یک فکر و عقیده خاص و اقناع آن</a:t>
            </a:r>
          </a:p>
          <a:p>
            <a:pPr marL="0" indent="0" algn="r">
              <a:lnSpc>
                <a:spcPct val="200000"/>
              </a:lnSpc>
              <a:buNone/>
            </a:pPr>
            <a:r>
              <a:rPr lang="fa-IR" sz="3200" b="1" dirty="0">
                <a:solidFill>
                  <a:srgbClr val="00B050"/>
                </a:solidFill>
              </a:rPr>
              <a:t>-3 سرگرمی و تفریح</a:t>
            </a:r>
            <a:endParaRPr lang="en-US" sz="3200" b="1" dirty="0">
              <a:solidFill>
                <a:srgbClr val="00B050"/>
              </a:solidFill>
            </a:endParaRPr>
          </a:p>
        </p:txBody>
      </p:sp>
    </p:spTree>
    <p:extLst>
      <p:ext uri="{BB962C8B-B14F-4D97-AF65-F5344CB8AC3E}">
        <p14:creationId xmlns:p14="http://schemas.microsoft.com/office/powerpoint/2010/main" val="38877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0709"/>
            <a:ext cx="9601196" cy="1423852"/>
          </a:xfrm>
        </p:spPr>
        <p:txBody>
          <a:bodyPr/>
          <a:lstStyle/>
          <a:p>
            <a:r>
              <a:rPr lang="fa-IR" dirty="0"/>
              <a:t>نیازبه برقراری ارتباط خود ناشی </a:t>
            </a:r>
            <a:r>
              <a:rPr lang="fa-IR" dirty="0" smtClean="0"/>
              <a:t>از</a:t>
            </a:r>
            <a:endParaRPr lang="en-US" dirty="0"/>
          </a:p>
        </p:txBody>
      </p:sp>
      <p:sp>
        <p:nvSpPr>
          <p:cNvPr id="3" name="Content Placeholder 2"/>
          <p:cNvSpPr>
            <a:spLocks noGrp="1"/>
          </p:cNvSpPr>
          <p:nvPr>
            <p:ph idx="1"/>
          </p:nvPr>
        </p:nvSpPr>
        <p:spPr/>
        <p:txBody>
          <a:bodyPr>
            <a:noAutofit/>
          </a:bodyPr>
          <a:lstStyle/>
          <a:p>
            <a:pPr marL="0" indent="0" algn="r">
              <a:buNone/>
            </a:pPr>
            <a:r>
              <a:rPr lang="fa-IR" sz="3200" b="1" dirty="0">
                <a:solidFill>
                  <a:srgbClr val="0070C0"/>
                </a:solidFill>
                <a:cs typeface="+mj-cs"/>
              </a:rPr>
              <a:t>نیازهای مادی</a:t>
            </a:r>
          </a:p>
          <a:p>
            <a:pPr marL="0" indent="0" algn="r">
              <a:buNone/>
            </a:pPr>
            <a:r>
              <a:rPr lang="fa-IR" sz="3200" b="1" dirty="0">
                <a:solidFill>
                  <a:srgbClr val="0070C0"/>
                </a:solidFill>
                <a:cs typeface="+mj-cs"/>
              </a:rPr>
              <a:t>نیاز به امنیت</a:t>
            </a:r>
          </a:p>
          <a:p>
            <a:pPr marL="0" indent="0" algn="r">
              <a:buNone/>
            </a:pPr>
            <a:r>
              <a:rPr lang="fa-IR" sz="3200" b="1" dirty="0">
                <a:solidFill>
                  <a:srgbClr val="0070C0"/>
                </a:solidFill>
                <a:cs typeface="+mj-cs"/>
              </a:rPr>
              <a:t>نیاز به تعلق و احترام</a:t>
            </a:r>
          </a:p>
          <a:p>
            <a:pPr marL="0" indent="0" algn="r">
              <a:buNone/>
            </a:pPr>
            <a:r>
              <a:rPr lang="fa-IR" sz="3200" b="1" dirty="0">
                <a:solidFill>
                  <a:srgbClr val="0070C0"/>
                </a:solidFill>
                <a:cs typeface="+mj-cs"/>
              </a:rPr>
              <a:t>نیاز به صمیمیت </a:t>
            </a:r>
          </a:p>
          <a:p>
            <a:pPr marL="0" indent="0" algn="r">
              <a:buNone/>
            </a:pPr>
            <a:r>
              <a:rPr lang="fa-IR" sz="3200" b="1" dirty="0">
                <a:solidFill>
                  <a:srgbClr val="0070C0"/>
                </a:solidFill>
                <a:cs typeface="+mj-cs"/>
              </a:rPr>
              <a:t>نیاز به حمایت و تأیید</a:t>
            </a:r>
          </a:p>
          <a:p>
            <a:pPr marL="0" indent="0" algn="r">
              <a:buNone/>
            </a:pPr>
            <a:endParaRPr lang="fa-IR" sz="3200" b="1" dirty="0">
              <a:solidFill>
                <a:srgbClr val="0070C0"/>
              </a:solidFill>
              <a:cs typeface="+mj-cs"/>
            </a:endParaRPr>
          </a:p>
          <a:p>
            <a:pPr marL="0" indent="0" algn="r">
              <a:buNone/>
            </a:pPr>
            <a:endParaRPr lang="en-US" sz="3200" b="1" dirty="0">
              <a:solidFill>
                <a:srgbClr val="0070C0"/>
              </a:solidFill>
              <a:cs typeface="+mj-cs"/>
            </a:endParaRPr>
          </a:p>
        </p:txBody>
      </p:sp>
    </p:spTree>
    <p:extLst>
      <p:ext uri="{BB962C8B-B14F-4D97-AF65-F5344CB8AC3E}">
        <p14:creationId xmlns:p14="http://schemas.microsoft.com/office/powerpoint/2010/main" val="198365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dirty="0"/>
              <a:t>اهمیت </a:t>
            </a:r>
            <a:r>
              <a:rPr lang="fa-IR" sz="6000" dirty="0" smtClean="0"/>
              <a:t>ارتباط</a:t>
            </a:r>
            <a:endParaRPr lang="en-US" sz="6000" dirty="0"/>
          </a:p>
        </p:txBody>
      </p:sp>
      <p:sp>
        <p:nvSpPr>
          <p:cNvPr id="3" name="Content Placeholder 2"/>
          <p:cNvSpPr>
            <a:spLocks noGrp="1"/>
          </p:cNvSpPr>
          <p:nvPr>
            <p:ph idx="1"/>
          </p:nvPr>
        </p:nvSpPr>
        <p:spPr>
          <a:xfrm>
            <a:off x="1295401" y="2743199"/>
            <a:ext cx="9601196" cy="3331029"/>
          </a:xfrm>
        </p:spPr>
        <p:txBody>
          <a:bodyPr>
            <a:noAutofit/>
          </a:bodyPr>
          <a:lstStyle/>
          <a:p>
            <a:pPr marL="0" indent="0" algn="r">
              <a:buNone/>
            </a:pPr>
            <a:r>
              <a:rPr lang="fa-IR" sz="2000" b="1" dirty="0">
                <a:cs typeface="+mj-cs"/>
              </a:rPr>
              <a:t>75% از اوقات زندگی ما صرف ارتباط می شود و در عصر ارتباطات برنده آن کسی است که بتواند خوب ارتباط برقرار کند </a:t>
            </a:r>
            <a:r>
              <a:rPr lang="fa-IR" sz="2000" b="1" dirty="0" smtClean="0">
                <a:cs typeface="+mj-cs"/>
              </a:rPr>
              <a:t>.</a:t>
            </a:r>
            <a:endParaRPr lang="fa-IR" sz="2000" b="1" dirty="0">
              <a:cs typeface="+mj-cs"/>
            </a:endParaRPr>
          </a:p>
          <a:p>
            <a:pPr marL="0" indent="0" algn="r">
              <a:lnSpc>
                <a:spcPct val="160000"/>
              </a:lnSpc>
              <a:buNone/>
            </a:pPr>
            <a:r>
              <a:rPr lang="fa-IR" sz="2000" b="1" dirty="0">
                <a:cs typeface="+mj-cs"/>
              </a:rPr>
              <a:t>مهارت ارتباطي خوب به ما کمک مي کند روابط سالم و رضايت بخشي را با ديگران داشته باشيم </a:t>
            </a:r>
            <a:r>
              <a:rPr lang="fa-IR" sz="2000" b="1" dirty="0" smtClean="0">
                <a:cs typeface="+mj-cs"/>
              </a:rPr>
              <a:t>.</a:t>
            </a:r>
          </a:p>
          <a:p>
            <a:pPr marL="0" indent="0" algn="r">
              <a:lnSpc>
                <a:spcPct val="150000"/>
              </a:lnSpc>
              <a:buNone/>
            </a:pPr>
            <a:r>
              <a:rPr lang="fa-IR" sz="2000" b="1" dirty="0" smtClean="0">
                <a:cs typeface="+mj-cs"/>
              </a:rPr>
              <a:t>  </a:t>
            </a:r>
            <a:r>
              <a:rPr lang="fa-IR" sz="2000" b="1" dirty="0">
                <a:cs typeface="+mj-cs"/>
              </a:rPr>
              <a:t>از طرف ديگر مها رت هاي ارتباطي ضعيف مي تواند به گونه اي باشد که به سوء تفاهمات و احساسات منفي منجر شود.</a:t>
            </a:r>
          </a:p>
          <a:p>
            <a:pPr marL="0" indent="0" algn="r">
              <a:buNone/>
            </a:pPr>
            <a:r>
              <a:rPr lang="fa-IR" sz="2000" b="1" dirty="0">
                <a:cs typeface="+mj-cs"/>
              </a:rPr>
              <a:t>مهارت برقراری ارتباط یکی از پیش بینی کننده های سلامت است.</a:t>
            </a:r>
            <a:br>
              <a:rPr lang="fa-IR" sz="2000" b="1" dirty="0">
                <a:cs typeface="+mj-cs"/>
              </a:rPr>
            </a:br>
            <a:r>
              <a:rPr lang="fa-IR" sz="2000" b="1" dirty="0">
                <a:cs typeface="+mj-cs"/>
              </a:rPr>
              <a:t> </a:t>
            </a:r>
          </a:p>
          <a:p>
            <a:pPr algn="r"/>
            <a:endParaRPr lang="en-US" sz="2000" b="1" dirty="0">
              <a:cs typeface="+mj-cs"/>
            </a:endParaRPr>
          </a:p>
        </p:txBody>
      </p:sp>
    </p:spTree>
    <p:extLst>
      <p:ext uri="{BB962C8B-B14F-4D97-AF65-F5344CB8AC3E}">
        <p14:creationId xmlns:p14="http://schemas.microsoft.com/office/powerpoint/2010/main" val="408869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3772"/>
            <a:ext cx="9601196" cy="1332412"/>
          </a:xfrm>
        </p:spPr>
        <p:txBody>
          <a:bodyPr>
            <a:normAutofit/>
          </a:bodyPr>
          <a:lstStyle/>
          <a:p>
            <a:r>
              <a:rPr lang="fa-IR" sz="6000" dirty="0"/>
              <a:t>اجزاء ارتباط</a:t>
            </a:r>
            <a:endParaRPr lang="en-US" sz="6000" dirty="0"/>
          </a:p>
        </p:txBody>
      </p:sp>
      <p:sp>
        <p:nvSpPr>
          <p:cNvPr id="3" name="Content Placeholder 2"/>
          <p:cNvSpPr>
            <a:spLocks noGrp="1"/>
          </p:cNvSpPr>
          <p:nvPr>
            <p:ph idx="1"/>
          </p:nvPr>
        </p:nvSpPr>
        <p:spPr>
          <a:xfrm>
            <a:off x="1295401" y="2495006"/>
            <a:ext cx="9601196" cy="3631473"/>
          </a:xfrm>
        </p:spPr>
        <p:txBody>
          <a:bodyPr>
            <a:normAutofit/>
          </a:bodyPr>
          <a:lstStyle/>
          <a:p>
            <a:pPr marL="0" indent="0" algn="r">
              <a:buNone/>
            </a:pPr>
            <a:r>
              <a:rPr lang="fa-IR" b="1" dirty="0">
                <a:solidFill>
                  <a:schemeClr val="accent6">
                    <a:lumMod val="75000"/>
                  </a:schemeClr>
                </a:solidFill>
                <a:cs typeface="+mj-cs"/>
              </a:rPr>
              <a:t>پیام</a:t>
            </a:r>
          </a:p>
          <a:p>
            <a:pPr marL="0" indent="0" algn="r">
              <a:buNone/>
            </a:pPr>
            <a:r>
              <a:rPr lang="fa-IR" b="1" dirty="0">
                <a:solidFill>
                  <a:schemeClr val="accent6">
                    <a:lumMod val="75000"/>
                  </a:schemeClr>
                </a:solidFill>
                <a:cs typeface="+mj-cs"/>
              </a:rPr>
              <a:t>فرستنده </a:t>
            </a:r>
          </a:p>
          <a:p>
            <a:pPr marL="0" indent="0" algn="r">
              <a:buNone/>
            </a:pPr>
            <a:r>
              <a:rPr lang="fa-IR" b="1" dirty="0" smtClean="0">
                <a:solidFill>
                  <a:schemeClr val="accent6">
                    <a:lumMod val="75000"/>
                  </a:schemeClr>
                </a:solidFill>
                <a:cs typeface="+mj-cs"/>
              </a:rPr>
              <a:t>گیرنده </a:t>
            </a:r>
            <a:endParaRPr lang="fa-IR" b="1" dirty="0">
              <a:solidFill>
                <a:schemeClr val="accent6">
                  <a:lumMod val="75000"/>
                </a:schemeClr>
              </a:solidFill>
              <a:cs typeface="+mj-cs"/>
            </a:endParaRPr>
          </a:p>
          <a:p>
            <a:pPr marL="0" indent="0" algn="r">
              <a:buNone/>
            </a:pPr>
            <a:r>
              <a:rPr lang="fa-IR" b="1" dirty="0">
                <a:solidFill>
                  <a:schemeClr val="accent6">
                    <a:lumMod val="75000"/>
                  </a:schemeClr>
                </a:solidFill>
                <a:cs typeface="+mj-cs"/>
              </a:rPr>
              <a:t>وسیله ارسال پیام </a:t>
            </a:r>
          </a:p>
          <a:p>
            <a:pPr marL="0" indent="0" algn="r">
              <a:buNone/>
            </a:pPr>
            <a:r>
              <a:rPr lang="fa-IR" b="1" dirty="0">
                <a:solidFill>
                  <a:schemeClr val="accent6">
                    <a:lumMod val="75000"/>
                  </a:schemeClr>
                </a:solidFill>
                <a:cs typeface="+mj-cs"/>
              </a:rPr>
              <a:t>بازخورد</a:t>
            </a:r>
          </a:p>
          <a:p>
            <a:pPr marL="0" indent="0" algn="r">
              <a:buNone/>
            </a:pPr>
            <a:r>
              <a:rPr lang="fa-IR" b="1" dirty="0">
                <a:solidFill>
                  <a:schemeClr val="accent6">
                    <a:lumMod val="75000"/>
                  </a:schemeClr>
                </a:solidFill>
                <a:cs typeface="+mj-cs"/>
              </a:rPr>
              <a:t>شرایط و محیط ارسال پیام </a:t>
            </a:r>
          </a:p>
          <a:p>
            <a:pPr marL="0" indent="0" algn="r">
              <a:buNone/>
            </a:pPr>
            <a:r>
              <a:rPr lang="fa-IR" b="1" dirty="0">
                <a:solidFill>
                  <a:schemeClr val="accent6">
                    <a:lumMod val="75000"/>
                  </a:schemeClr>
                </a:solidFill>
                <a:cs typeface="+mj-cs"/>
              </a:rPr>
              <a:t>  (موانع و محدودیتها- قواعد و هنجارها وعرف -دانش مشترک-رخدادهای پیشین-انتظارات)</a:t>
            </a:r>
          </a:p>
          <a:p>
            <a:pPr marL="0" indent="0" algn="r">
              <a:buNone/>
            </a:pPr>
            <a:endParaRPr lang="en-US" b="1" dirty="0">
              <a:solidFill>
                <a:schemeClr val="accent6">
                  <a:lumMod val="75000"/>
                </a:schemeClr>
              </a:solidFill>
              <a:cs typeface="+mj-cs"/>
            </a:endParaRPr>
          </a:p>
        </p:txBody>
      </p:sp>
    </p:spTree>
    <p:extLst>
      <p:ext uri="{BB962C8B-B14F-4D97-AF65-F5344CB8AC3E}">
        <p14:creationId xmlns:p14="http://schemas.microsoft.com/office/powerpoint/2010/main" val="126668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744584"/>
            <a:ext cx="9601196" cy="940525"/>
          </a:xfrm>
        </p:spPr>
        <p:txBody>
          <a:bodyPr/>
          <a:lstStyle/>
          <a:p>
            <a:pPr algn="r"/>
            <a:r>
              <a:rPr lang="fa-IR" b="1" dirty="0"/>
              <a:t>انواع </a:t>
            </a:r>
            <a:r>
              <a:rPr lang="fa-IR" b="1" dirty="0" smtClean="0"/>
              <a:t>ارتباط :</a:t>
            </a:r>
            <a:endParaRPr lang="en-US" b="1" dirty="0"/>
          </a:p>
        </p:txBody>
      </p:sp>
      <p:sp>
        <p:nvSpPr>
          <p:cNvPr id="3" name="Content Placeholder 2"/>
          <p:cNvSpPr>
            <a:spLocks noGrp="1"/>
          </p:cNvSpPr>
          <p:nvPr>
            <p:ph sz="half" idx="1"/>
          </p:nvPr>
        </p:nvSpPr>
        <p:spPr>
          <a:xfrm>
            <a:off x="1298448" y="1841863"/>
            <a:ext cx="4718304" cy="4219303"/>
          </a:xfrm>
        </p:spPr>
        <p:txBody>
          <a:bodyPr>
            <a:noAutofit/>
          </a:bodyPr>
          <a:lstStyle/>
          <a:p>
            <a:pPr marL="0" indent="0" algn="r">
              <a:buNone/>
            </a:pPr>
            <a:r>
              <a:rPr lang="fa-IR" sz="2000" b="1" dirty="0" smtClean="0"/>
              <a:t>11-ارتباط زمانی</a:t>
            </a:r>
          </a:p>
          <a:p>
            <a:pPr marL="0" indent="0" algn="r">
              <a:buNone/>
            </a:pPr>
            <a:r>
              <a:rPr lang="fa-IR" sz="2000" b="1" dirty="0" smtClean="0"/>
              <a:t>12-ارتباط غیرزمانی</a:t>
            </a:r>
          </a:p>
          <a:p>
            <a:pPr marL="0" indent="0" algn="r">
              <a:buNone/>
            </a:pPr>
            <a:r>
              <a:rPr lang="fa-IR" sz="2000" b="1" dirty="0" smtClean="0"/>
              <a:t>13-ارتباط سازمانی</a:t>
            </a:r>
          </a:p>
          <a:p>
            <a:pPr marL="0" indent="0" algn="r">
              <a:buNone/>
            </a:pPr>
            <a:r>
              <a:rPr lang="fa-IR" sz="2000" b="1" dirty="0" smtClean="0"/>
              <a:t>14-ارتباط غیر سازمانی</a:t>
            </a:r>
          </a:p>
          <a:p>
            <a:pPr marL="0" indent="0" algn="r">
              <a:buNone/>
            </a:pPr>
            <a:r>
              <a:rPr lang="fa-IR" sz="2000" b="1" dirty="0" smtClean="0"/>
              <a:t>15-ارتباط نمادین</a:t>
            </a:r>
          </a:p>
          <a:p>
            <a:pPr marL="0" indent="0" algn="r">
              <a:buNone/>
            </a:pPr>
            <a:r>
              <a:rPr lang="fa-IR" sz="2000" b="1" dirty="0" smtClean="0"/>
              <a:t>16-فرا ارتباط</a:t>
            </a:r>
          </a:p>
          <a:p>
            <a:pPr marL="0" indent="0" algn="r">
              <a:buNone/>
            </a:pPr>
            <a:r>
              <a:rPr lang="fa-IR" sz="2000" b="1" dirty="0" smtClean="0"/>
              <a:t>17-ارتباط احساس برانگیز</a:t>
            </a:r>
          </a:p>
          <a:p>
            <a:pPr marL="0" indent="0" algn="r">
              <a:buNone/>
            </a:pPr>
            <a:r>
              <a:rPr lang="fa-IR" sz="2000" b="1" dirty="0" smtClean="0"/>
              <a:t>18-ارتباط معطوف به هدف</a:t>
            </a:r>
          </a:p>
          <a:p>
            <a:pPr marL="0" indent="0" algn="r">
              <a:buNone/>
            </a:pPr>
            <a:r>
              <a:rPr lang="fa-IR" sz="2000" b="1" dirty="0" smtClean="0"/>
              <a:t>19-ارتباط بازتابی</a:t>
            </a:r>
          </a:p>
          <a:p>
            <a:pPr marL="0" indent="0" algn="r">
              <a:buNone/>
            </a:pPr>
            <a:r>
              <a:rPr lang="fa-IR" sz="2000" b="1" dirty="0" smtClean="0"/>
              <a:t>20-ارتباط </a:t>
            </a:r>
            <a:r>
              <a:rPr lang="fa-IR" sz="2000" b="1" dirty="0"/>
              <a:t>با </a:t>
            </a:r>
            <a:r>
              <a:rPr lang="fa-IR" sz="2000" b="1" dirty="0" smtClean="0"/>
              <a:t>خود</a:t>
            </a:r>
          </a:p>
          <a:p>
            <a:pPr marL="0" indent="0" algn="r">
              <a:buNone/>
            </a:pPr>
            <a:endParaRPr lang="en-US" sz="2000" b="1" dirty="0"/>
          </a:p>
        </p:txBody>
      </p:sp>
      <p:sp>
        <p:nvSpPr>
          <p:cNvPr id="5" name="Content Placeholder 4"/>
          <p:cNvSpPr>
            <a:spLocks noGrp="1"/>
          </p:cNvSpPr>
          <p:nvPr>
            <p:ph sz="half" idx="2"/>
          </p:nvPr>
        </p:nvSpPr>
        <p:spPr>
          <a:xfrm>
            <a:off x="6181344" y="1841863"/>
            <a:ext cx="4718304" cy="4219303"/>
          </a:xfrm>
        </p:spPr>
        <p:txBody>
          <a:bodyPr>
            <a:noAutofit/>
          </a:bodyPr>
          <a:lstStyle/>
          <a:p>
            <a:pPr marL="0" indent="0" algn="r">
              <a:buNone/>
            </a:pPr>
            <a:r>
              <a:rPr lang="fa-IR" sz="2000" b="1" dirty="0"/>
              <a:t>1-ارتباط خصوصی و بدون واسطه</a:t>
            </a:r>
          </a:p>
          <a:p>
            <a:pPr marL="0" indent="0" algn="r">
              <a:buNone/>
            </a:pPr>
            <a:r>
              <a:rPr lang="fa-IR" sz="2000" b="1" dirty="0"/>
              <a:t>2-ارتباط جمعی یا عمومی</a:t>
            </a:r>
          </a:p>
          <a:p>
            <a:pPr marL="0" indent="0" algn="r">
              <a:buNone/>
            </a:pPr>
            <a:r>
              <a:rPr lang="fa-IR" sz="2000" b="1" dirty="0"/>
              <a:t>3-ارتباط نوشتاري</a:t>
            </a:r>
          </a:p>
          <a:p>
            <a:pPr marL="0" indent="0" algn="r">
              <a:buNone/>
            </a:pPr>
            <a:r>
              <a:rPr lang="fa-IR" sz="2000" b="1" dirty="0"/>
              <a:t>4-ارتباط غیر نوشتاري.</a:t>
            </a:r>
          </a:p>
          <a:p>
            <a:pPr marL="0" indent="0" algn="r">
              <a:buNone/>
            </a:pPr>
            <a:r>
              <a:rPr lang="fa-IR" sz="2000" b="1" dirty="0"/>
              <a:t>5-ارتباط ملی</a:t>
            </a:r>
          </a:p>
          <a:p>
            <a:pPr marL="0" indent="0" algn="r">
              <a:buNone/>
            </a:pPr>
            <a:r>
              <a:rPr lang="fa-IR" sz="2000" b="1" dirty="0"/>
              <a:t>6-ارتباط فرا ملی</a:t>
            </a:r>
          </a:p>
          <a:p>
            <a:pPr marL="0" indent="0" algn="r">
              <a:buNone/>
            </a:pPr>
            <a:r>
              <a:rPr lang="fa-IR" sz="2000" b="1" dirty="0"/>
              <a:t>7-ارتباط کلامی</a:t>
            </a:r>
          </a:p>
          <a:p>
            <a:pPr marL="0" indent="0" algn="r">
              <a:buNone/>
            </a:pPr>
            <a:r>
              <a:rPr lang="fa-IR" sz="2000" b="1" dirty="0"/>
              <a:t>8-ارتباط غیر کلامی</a:t>
            </a:r>
          </a:p>
          <a:p>
            <a:pPr marL="0" indent="0" algn="r">
              <a:buNone/>
            </a:pPr>
            <a:r>
              <a:rPr lang="fa-IR" sz="2000" b="1" dirty="0"/>
              <a:t>9-ارتباط انسانی</a:t>
            </a:r>
          </a:p>
          <a:p>
            <a:pPr marL="0" indent="0" algn="r">
              <a:buNone/>
            </a:pPr>
            <a:r>
              <a:rPr lang="fa-IR" sz="2000" b="1" dirty="0"/>
              <a:t>10-ارتباط ابزاري یا ماشینی</a:t>
            </a:r>
          </a:p>
          <a:p>
            <a:pPr marL="0" indent="0" algn="r">
              <a:buNone/>
            </a:pPr>
            <a:endParaRPr lang="en-US" sz="2000" b="1" dirty="0"/>
          </a:p>
        </p:txBody>
      </p:sp>
    </p:spTree>
    <p:extLst>
      <p:ext uri="{BB962C8B-B14F-4D97-AF65-F5344CB8AC3E}">
        <p14:creationId xmlns:p14="http://schemas.microsoft.com/office/powerpoint/2010/main" val="331619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5401" y="825378"/>
            <a:ext cx="9601196" cy="1303867"/>
          </a:xfrm>
        </p:spPr>
        <p:txBody>
          <a:bodyPr/>
          <a:lstStyle/>
          <a:p>
            <a:r>
              <a:rPr lang="fa-IR" dirty="0" smtClean="0"/>
              <a:t>ارتباطات بازاریابی یکپارچه</a:t>
            </a:r>
            <a:endParaRPr lang="en-US" dirty="0"/>
          </a:p>
        </p:txBody>
      </p:sp>
      <p:sp>
        <p:nvSpPr>
          <p:cNvPr id="8" name="Content Placeholder 7"/>
          <p:cNvSpPr>
            <a:spLocks noGrp="1"/>
          </p:cNvSpPr>
          <p:nvPr>
            <p:ph idx="1"/>
          </p:nvPr>
        </p:nvSpPr>
        <p:spPr>
          <a:xfrm>
            <a:off x="1295401" y="2442754"/>
            <a:ext cx="9601196" cy="3749040"/>
          </a:xfrm>
        </p:spPr>
        <p:txBody>
          <a:bodyPr>
            <a:noAutofit/>
          </a:bodyPr>
          <a:lstStyle/>
          <a:p>
            <a:pPr marL="0" indent="0" algn="r">
              <a:lnSpc>
                <a:spcPct val="150000"/>
              </a:lnSpc>
              <a:buNone/>
            </a:pPr>
            <a:r>
              <a:rPr lang="en-US" sz="2000" dirty="0" smtClean="0">
                <a:cs typeface="+mj-cs"/>
              </a:rPr>
              <a:t>IMC</a:t>
            </a:r>
            <a:r>
              <a:rPr lang="fa-IR" sz="2000" dirty="0" smtClean="0">
                <a:cs typeface="+mj-cs"/>
              </a:rPr>
              <a:t>در </a:t>
            </a:r>
            <a:r>
              <a:rPr lang="fa-IR" sz="2000" dirty="0">
                <a:cs typeface="+mj-cs"/>
              </a:rPr>
              <a:t>سال 1993 یک مفهوم جدید که  يا ارتباطات بازاريابي يكپارچه ناميده مي شود، معرفي </a:t>
            </a:r>
            <a:r>
              <a:rPr lang="fa-IR" sz="2000" dirty="0" smtClean="0">
                <a:cs typeface="+mj-cs"/>
              </a:rPr>
              <a:t>گرديد</a:t>
            </a:r>
          </a:p>
          <a:p>
            <a:pPr marL="0" indent="0" algn="r">
              <a:lnSpc>
                <a:spcPct val="150000"/>
              </a:lnSpc>
              <a:buNone/>
            </a:pPr>
            <a:r>
              <a:rPr lang="fa-IR" sz="2000" dirty="0" smtClean="0">
                <a:cs typeface="+mj-cs"/>
              </a:rPr>
              <a:t>.</a:t>
            </a:r>
          </a:p>
        </p:txBody>
      </p:sp>
      <p:pic>
        <p:nvPicPr>
          <p:cNvPr id="9" name="Picture 8"/>
          <p:cNvPicPr>
            <a:picLocks noChangeAspect="1"/>
          </p:cNvPicPr>
          <p:nvPr/>
        </p:nvPicPr>
        <p:blipFill>
          <a:blip r:embed="rId2"/>
          <a:stretch>
            <a:fillRect/>
          </a:stretch>
        </p:blipFill>
        <p:spPr>
          <a:xfrm>
            <a:off x="2743199" y="3187338"/>
            <a:ext cx="6988629" cy="3004456"/>
          </a:xfrm>
          <a:prstGeom prst="rect">
            <a:avLst/>
          </a:prstGeom>
        </p:spPr>
      </p:pic>
    </p:spTree>
    <p:extLst>
      <p:ext uri="{BB962C8B-B14F-4D97-AF65-F5344CB8AC3E}">
        <p14:creationId xmlns:p14="http://schemas.microsoft.com/office/powerpoint/2010/main" val="3209250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490</TotalTime>
  <Words>1102</Words>
  <Application>Microsoft Office PowerPoint</Application>
  <PresentationFormat>Custom</PresentationFormat>
  <Paragraphs>92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به نام خدا</vt:lpstr>
      <vt:lpstr>ارتباطات Communications</vt:lpstr>
      <vt:lpstr>تعریف ارتباطات</vt:lpstr>
      <vt:lpstr>دانشمندان مقصود از برقراري ارتباط را موارد زیر میدانند: </vt:lpstr>
      <vt:lpstr>نیازبه برقراری ارتباط خود ناشی از</vt:lpstr>
      <vt:lpstr>اهمیت ارتباط</vt:lpstr>
      <vt:lpstr>اجزاء ارتباط</vt:lpstr>
      <vt:lpstr>انواع ارتباط :</vt:lpstr>
      <vt:lpstr>ارتباطات بازاریابی یکپارچه</vt:lpstr>
      <vt:lpstr>PowerPoint Presentation</vt:lpstr>
      <vt:lpstr>مزایای ارتباطات یکپارچه‌ بازاریابی</vt:lpstr>
      <vt:lpstr>PowerPoint Presentation</vt:lpstr>
      <vt:lpstr>برای ایجاد یکپارچگی در ارتباطات بازاریابی گام‌های زیر را بردارید.</vt:lpstr>
      <vt:lpstr>PowerPoint Presentation</vt:lpstr>
      <vt:lpstr> منابع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ارتباطات</dc:title>
  <dc:creator>Microsoft</dc:creator>
  <cp:lastModifiedBy>amin</cp:lastModifiedBy>
  <cp:revision>30</cp:revision>
  <dcterms:created xsi:type="dcterms:W3CDTF">2018-11-29T16:56:52Z</dcterms:created>
  <dcterms:modified xsi:type="dcterms:W3CDTF">2017-01-19T19:46:46Z</dcterms:modified>
</cp:coreProperties>
</file>